
<file path=[Content_Types].xml><?xml version="1.0" encoding="utf-8"?>
<Types xmlns="http://schemas.openxmlformats.org/package/2006/content-types">
  <Default Extension="glb" ContentType="model/gltf.binary"/>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56"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46FD3-1E2F-4022-ACD9-D40144AF683B}" v="12" dt="2020-10-26T13:25:27.515"/>
    <p1510:client id="{9C739A14-1A42-45ED-B91A-8A9A29E97C39}" v="50" dt="2020-06-28T19:54:4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80" d="100"/>
          <a:sy n="80"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685B-73B0-4706-A12E-D7EC2D86A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8E5AB-6B85-4772-A1F2-9365264F9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D464B-F289-4A7A-A54B-EE57D91CB76B}"/>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345C4C54-0DB7-4249-9799-038E170F9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2C1D2-20E0-46A2-BB94-3CD338625F37}"/>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355452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3803-8EFF-4A2B-9EEA-A1F1BE043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1C287-6B97-406C-9C3F-36B84B27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B53F3-EF84-47F2-95E6-839AB5501230}"/>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BA9C7E8B-25A0-40E8-8ECD-F1F2BE834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6B06E-C9AB-4370-8B3D-B172648B7A50}"/>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80207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1E40E-0E14-47AA-B0D0-B0D53A2C96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68A86F-5532-4E01-9DCF-3409D2225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EE9A2-D25A-45A9-81E3-390E2EA8651F}"/>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140FCEEC-5DE8-49E4-8354-FE22DA92A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70B2C-85C4-4A80-BD5E-9706F31A50DC}"/>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299862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F6C-8C1F-43F2-B8C8-58597B900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E09A8-9A7C-4120-AEDC-99FF9EB1C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1895-B716-4E50-A798-420AEA7941B6}"/>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83E8148C-4CBC-4380-8232-2E37F868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327F2-CBD8-423A-AD5B-B47131D313B3}"/>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2433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2955-9D87-4667-AF3F-07C50E05C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169165-4827-4642-9A6B-C408BA45E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507FA-4794-41E6-B805-D16C6B049CEE}"/>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6ADDA4F5-9852-4D05-9901-894C16A48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CC5B4-618B-45B7-9170-6ABC58C35140}"/>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18997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B144-2FBE-41A4-9087-0E46A57F6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88661-FFCB-4A42-847C-B211335904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18726-2217-48F0-8FDC-463DFB43B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FA3543-D145-4C23-95EF-C64559BD224B}"/>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6" name="Footer Placeholder 5">
            <a:extLst>
              <a:ext uri="{FF2B5EF4-FFF2-40B4-BE49-F238E27FC236}">
                <a16:creationId xmlns:a16="http://schemas.microsoft.com/office/drawing/2014/main" id="{51A4BCB2-141E-4260-B30E-29F1F8703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4AD35-F18D-4C71-AD65-119B10330D3D}"/>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7904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9C99-2EB6-46E9-B9C8-30F14F18D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2857E8-13CC-49FD-A88F-BE069D05C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CFD78-8A4E-4B8B-9ABA-327340A1A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450B15-FBA0-45F6-A2ED-FB37EBD90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EA566-068E-4D4A-AAC8-77B58224D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389D1F-9CFF-42F2-BAC5-5E40662C327B}"/>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8" name="Footer Placeholder 7">
            <a:extLst>
              <a:ext uri="{FF2B5EF4-FFF2-40B4-BE49-F238E27FC236}">
                <a16:creationId xmlns:a16="http://schemas.microsoft.com/office/drawing/2014/main" id="{B9D5DD2B-75F6-48F4-ABA2-D6247FCEF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56DE4-4628-4D8A-9D95-063881E41C1D}"/>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82516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8421-20B4-44CC-8570-6DFDC3BD5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4DF61-818B-4C57-B0DC-A30183D881CA}"/>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4" name="Footer Placeholder 3">
            <a:extLst>
              <a:ext uri="{FF2B5EF4-FFF2-40B4-BE49-F238E27FC236}">
                <a16:creationId xmlns:a16="http://schemas.microsoft.com/office/drawing/2014/main" id="{DB9B5B20-F7F7-4B22-992E-55C962B66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3622CE-41A1-462D-A20F-C67DB99EEBD6}"/>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32244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83521-0949-4D92-96BA-0519FF3ECBC1}"/>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3" name="Footer Placeholder 2">
            <a:extLst>
              <a:ext uri="{FF2B5EF4-FFF2-40B4-BE49-F238E27FC236}">
                <a16:creationId xmlns:a16="http://schemas.microsoft.com/office/drawing/2014/main" id="{D637B541-B18B-4E05-81CE-FD2F721606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48B48-6551-4318-B1B3-689D81FCC812}"/>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271936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D4DD-3F35-4CB4-A785-F14F518FF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018EB-B229-4299-BB99-B6A58A875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304D4A-E908-4483-B7E4-40FBCF2DC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2A016-DEEF-4B7E-8EF9-D76111EC68DB}"/>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6" name="Footer Placeholder 5">
            <a:extLst>
              <a:ext uri="{FF2B5EF4-FFF2-40B4-BE49-F238E27FC236}">
                <a16:creationId xmlns:a16="http://schemas.microsoft.com/office/drawing/2014/main" id="{612BC4D9-5050-4D08-A100-A27029730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E13C9-0DA5-42C6-9E83-73F143F7F80F}"/>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327594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350F-EE71-436B-B36C-AC39C9254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A130B-CDB9-4A46-AD1D-ACCBAD902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1FA60-D088-4131-9AC3-EA76A16A8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EDD8-2766-4382-9451-E74777F9A2B5}"/>
              </a:ext>
            </a:extLst>
          </p:cNvPr>
          <p:cNvSpPr>
            <a:spLocks noGrp="1"/>
          </p:cNvSpPr>
          <p:nvPr>
            <p:ph type="dt" sz="half" idx="10"/>
          </p:nvPr>
        </p:nvSpPr>
        <p:spPr/>
        <p:txBody>
          <a:bodyPr/>
          <a:lstStyle/>
          <a:p>
            <a:fld id="{5526A796-D2B3-4BD6-87A0-BDE25969985A}" type="datetimeFigureOut">
              <a:rPr lang="en-US" smtClean="0"/>
              <a:t>10/26/2020</a:t>
            </a:fld>
            <a:endParaRPr lang="en-US"/>
          </a:p>
        </p:txBody>
      </p:sp>
      <p:sp>
        <p:nvSpPr>
          <p:cNvPr id="6" name="Footer Placeholder 5">
            <a:extLst>
              <a:ext uri="{FF2B5EF4-FFF2-40B4-BE49-F238E27FC236}">
                <a16:creationId xmlns:a16="http://schemas.microsoft.com/office/drawing/2014/main" id="{B0466006-2003-4501-A9F0-F18A240AE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A945A-C308-420D-BAB3-FFF74E338511}"/>
              </a:ext>
            </a:extLst>
          </p:cNvPr>
          <p:cNvSpPr>
            <a:spLocks noGrp="1"/>
          </p:cNvSpPr>
          <p:nvPr>
            <p:ph type="sldNum" sz="quarter" idx="12"/>
          </p:nvPr>
        </p:nvSpPr>
        <p:spPr/>
        <p:txBody>
          <a:bodyPr/>
          <a:lstStyle/>
          <a:p>
            <a:fld id="{9222EE2E-C790-48A3-A07B-0EA0392050DB}" type="slidenum">
              <a:rPr lang="en-US" smtClean="0"/>
              <a:t>‹#›</a:t>
            </a:fld>
            <a:endParaRPr lang="en-US"/>
          </a:p>
        </p:txBody>
      </p:sp>
    </p:spTree>
    <p:extLst>
      <p:ext uri="{BB962C8B-B14F-4D97-AF65-F5344CB8AC3E}">
        <p14:creationId xmlns:p14="http://schemas.microsoft.com/office/powerpoint/2010/main" val="1960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83221-6106-4D8E-AF39-4EFCFB3CB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3D2172-145C-4094-9330-1BE9B3DC2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15D9A-5F32-4013-B452-B3CFD0FCC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6A796-D2B3-4BD6-87A0-BDE25969985A}" type="datetimeFigureOut">
              <a:rPr lang="en-US" smtClean="0"/>
              <a:t>10/26/2020</a:t>
            </a:fld>
            <a:endParaRPr lang="en-US"/>
          </a:p>
        </p:txBody>
      </p:sp>
      <p:sp>
        <p:nvSpPr>
          <p:cNvPr id="5" name="Footer Placeholder 4">
            <a:extLst>
              <a:ext uri="{FF2B5EF4-FFF2-40B4-BE49-F238E27FC236}">
                <a16:creationId xmlns:a16="http://schemas.microsoft.com/office/drawing/2014/main" id="{1D283BE1-1442-4585-9DCA-5C758384D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DFEB8-0793-4A8A-A72B-7E14E7C20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2EE2E-C790-48A3-A07B-0EA0392050DB}" type="slidenum">
              <a:rPr lang="en-US" smtClean="0"/>
              <a:t>‹#›</a:t>
            </a:fld>
            <a:endParaRPr lang="en-US"/>
          </a:p>
        </p:txBody>
      </p:sp>
    </p:spTree>
    <p:extLst>
      <p:ext uri="{BB962C8B-B14F-4D97-AF65-F5344CB8AC3E}">
        <p14:creationId xmlns:p14="http://schemas.microsoft.com/office/powerpoint/2010/main" val="311079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17/06/relationships/model3d" Target="../media/model3d1.glb"/></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1.glb"/><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Air_Force_Basic_Training_Formation.jpg"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17/06/relationships/model3d" Target="../media/model3d1.glb"/><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12.png"/><Relationship Id="rId2" Type="http://schemas.microsoft.com/office/2017/06/relationships/model3d" Target="../media/model3d2.glb"/><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11.png"/><Relationship Id="rId4" Type="http://schemas.microsoft.com/office/2017/06/relationships/model3d" Target="../media/model3d3.glb"/></Relationships>
</file>

<file path=ppt/slides/_rels/slide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weapon, riding, smoke&#10;&#10;Description automatically generated">
            <a:extLst>
              <a:ext uri="{FF2B5EF4-FFF2-40B4-BE49-F238E27FC236}">
                <a16:creationId xmlns:a16="http://schemas.microsoft.com/office/drawing/2014/main" id="{71206F40-46FE-404F-B927-C653D58E2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166" y="2915593"/>
            <a:ext cx="6129268" cy="3760619"/>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BF87E64A-6B7F-4C9D-BEB3-3DF32FCC48CA}"/>
              </a:ext>
            </a:extLst>
          </p:cNvPr>
          <p:cNvPicPr>
            <a:picLocks noChangeAspect="1"/>
          </p:cNvPicPr>
          <p:nvPr/>
        </p:nvPicPr>
        <p:blipFill rotWithShape="1">
          <a:blip r:embed="rId3">
            <a:extLst>
              <a:ext uri="{28A0092B-C50C-407E-A947-70E740481C1C}">
                <a14:useLocalDpi xmlns:a14="http://schemas.microsoft.com/office/drawing/2010/main" val="0"/>
              </a:ext>
            </a:extLst>
          </a:blip>
          <a:srcRect l="3615" r="1" b="1"/>
          <a:stretch/>
        </p:blipFill>
        <p:spPr>
          <a:xfrm>
            <a:off x="0" y="-142159"/>
            <a:ext cx="6129269" cy="3592925"/>
          </a:xfrm>
          <a:prstGeom prst="rect">
            <a:avLst/>
          </a:prstGeom>
        </p:spPr>
      </p:pic>
      <mc:AlternateContent xmlns:mc="http://schemas.openxmlformats.org/markup-compatibility/2006">
        <mc:Choice xmlns:am3d="http://schemas.microsoft.com/office/drawing/2017/model3d" Requires="am3d">
          <p:graphicFrame>
            <p:nvGraphicFramePr>
              <p:cNvPr id="8" name="3D Model 7" descr="Shoes 1">
                <a:extLst>
                  <a:ext uri="{FF2B5EF4-FFF2-40B4-BE49-F238E27FC236}">
                    <a16:creationId xmlns:a16="http://schemas.microsoft.com/office/drawing/2014/main" id="{D5DDD77D-B8AC-4ED3-B847-0C043C399E7C}"/>
                  </a:ext>
                </a:extLst>
              </p:cNvPr>
              <p:cNvGraphicFramePr>
                <a:graphicFrameLocks noChangeAspect="1"/>
              </p:cNvGraphicFramePr>
              <p:nvPr>
                <p:extLst>
                  <p:ext uri="{D42A27DB-BD31-4B8C-83A1-F6EECF244321}">
                    <p14:modId xmlns:p14="http://schemas.microsoft.com/office/powerpoint/2010/main" val="883252087"/>
                  </p:ext>
                </p:extLst>
              </p:nvPr>
            </p:nvGraphicFramePr>
            <p:xfrm>
              <a:off x="8802257" y="4209680"/>
              <a:ext cx="415532" cy="249525"/>
            </p:xfrm>
            <a:graphic>
              <a:graphicData uri="http://schemas.microsoft.com/office/drawing/2017/model3d">
                <am3d:model3d r:embed="rId4">
                  <am3d:spPr>
                    <a:xfrm>
                      <a:off x="0" y="0"/>
                      <a:ext cx="415532" cy="249525"/>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6502457" ay="5044327" az="6507981"/>
                    <am3d:postTrans dx="0" dy="0" dz="0"/>
                  </am3d:trans>
                  <am3d:raster rName="Office3DRenderer" rVer="16.0.8326">
                    <am3d:blip r:embed="rId5"/>
                  </am3d:raster>
                  <am3d:objViewport viewportSz="396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Shoes 1">
                <a:extLst>
                  <a:ext uri="{FF2B5EF4-FFF2-40B4-BE49-F238E27FC236}">
                    <a16:creationId xmlns:a16="http://schemas.microsoft.com/office/drawing/2014/main" id="{D5DDD77D-B8AC-4ED3-B847-0C043C399E7C}"/>
                  </a:ext>
                </a:extLst>
              </p:cNvPr>
              <p:cNvPicPr>
                <a:picLocks noGrp="1" noRot="1" noChangeAspect="1" noMove="1" noResize="1" noEditPoints="1" noAdjustHandles="1" noChangeArrowheads="1" noChangeShapeType="1" noCrop="1"/>
              </p:cNvPicPr>
              <p:nvPr/>
            </p:nvPicPr>
            <p:blipFill>
              <a:blip r:embed="rId5"/>
              <a:stretch>
                <a:fillRect/>
              </a:stretch>
            </p:blipFill>
            <p:spPr>
              <a:xfrm>
                <a:off x="8802257" y="4209680"/>
                <a:ext cx="415532" cy="249525"/>
              </a:xfrm>
              <a:prstGeom prst="rect">
                <a:avLst/>
              </a:prstGeom>
            </p:spPr>
          </p:pic>
        </mc:Fallback>
      </mc:AlternateContent>
    </p:spTree>
    <p:extLst>
      <p:ext uri="{BB962C8B-B14F-4D97-AF65-F5344CB8AC3E}">
        <p14:creationId xmlns:p14="http://schemas.microsoft.com/office/powerpoint/2010/main" val="387345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D7DB-C8C4-4FBA-9D34-64B3F6AD5BDF}"/>
              </a:ext>
            </a:extLst>
          </p:cNvPr>
          <p:cNvSpPr>
            <a:spLocks noGrp="1"/>
          </p:cNvSpPr>
          <p:nvPr>
            <p:ph type="title"/>
          </p:nvPr>
        </p:nvSpPr>
        <p:spPr/>
        <p:txBody>
          <a:bodyPr/>
          <a:lstStyle/>
          <a:p>
            <a:r>
              <a:rPr lang="en-US" dirty="0"/>
              <a:t>The Call for Action – We Answered  </a:t>
            </a:r>
          </a:p>
        </p:txBody>
      </p:sp>
      <p:sp>
        <p:nvSpPr>
          <p:cNvPr id="3" name="Content Placeholder 2">
            <a:extLst>
              <a:ext uri="{FF2B5EF4-FFF2-40B4-BE49-F238E27FC236}">
                <a16:creationId xmlns:a16="http://schemas.microsoft.com/office/drawing/2014/main" id="{FD6BCB6E-F742-4ECA-8186-FB5C3D21AF34}"/>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US" dirty="0"/>
              <a:t>Our History</a:t>
            </a:r>
          </a:p>
          <a:p>
            <a:r>
              <a:rPr lang="en-US" dirty="0"/>
              <a:t>Women Veterans Support Services, Inc. (WVSS) was established in 2008 and has the distinction of being the State of North Carolina's First Women Veteran organization. This nonprofit 501 (c) 3 has provided services to over 1000 women veterans with or without families and counting. We started with an all-volunteer staff.    WVSS, Inc. specializes in crisis management. </a:t>
            </a:r>
          </a:p>
        </p:txBody>
      </p:sp>
      <p:sp>
        <p:nvSpPr>
          <p:cNvPr id="4" name="Content Placeholder 3">
            <a:extLst>
              <a:ext uri="{FF2B5EF4-FFF2-40B4-BE49-F238E27FC236}">
                <a16:creationId xmlns:a16="http://schemas.microsoft.com/office/drawing/2014/main" id="{6B2C312F-3B66-4E2D-8E7E-B1A5C6878029}"/>
              </a:ext>
            </a:extLst>
          </p:cNvPr>
          <p:cNvSpPr>
            <a:spLocks noGrp="1"/>
          </p:cNvSpPr>
          <p:nvPr>
            <p:ph sz="half" idx="2"/>
          </p:nvPr>
        </p:nvSpPr>
        <p:spPr>
          <a:xfrm>
            <a:off x="6172200" y="1825625"/>
            <a:ext cx="5181600" cy="2496993"/>
          </a:xfrm>
        </p:spPr>
        <p:txBody>
          <a:bodyPr>
            <a:normAutofit fontScale="92500" lnSpcReduction="10000"/>
          </a:bodyPr>
          <a:lstStyle/>
          <a:p>
            <a:pPr marL="0" indent="0">
              <a:buNone/>
            </a:pPr>
            <a:r>
              <a:rPr lang="en-US" dirty="0"/>
              <a:t>Our Core Values</a:t>
            </a:r>
          </a:p>
          <a:p>
            <a:r>
              <a:rPr lang="en-US" dirty="0"/>
              <a:t>Honor – She served</a:t>
            </a:r>
          </a:p>
          <a:p>
            <a:r>
              <a:rPr lang="en-US" dirty="0"/>
              <a:t>Dignity – Take back your control</a:t>
            </a:r>
          </a:p>
          <a:p>
            <a:r>
              <a:rPr lang="en-US" dirty="0"/>
              <a:t>Compassion- Listen, empathize</a:t>
            </a:r>
          </a:p>
          <a:p>
            <a:r>
              <a:rPr lang="en-US" dirty="0"/>
              <a:t>Advocacy – Giving our voice </a:t>
            </a:r>
          </a:p>
          <a:p>
            <a:endParaRPr lang="en-US" dirty="0"/>
          </a:p>
          <a:p>
            <a:endParaRPr lang="en-US" dirty="0"/>
          </a:p>
          <a:p>
            <a:endParaRPr lang="en-US" dirty="0"/>
          </a:p>
        </p:txBody>
      </p:sp>
      <p:pic>
        <p:nvPicPr>
          <p:cNvPr id="8" name="Picture 7" descr="A person riding on the back of smoke&#10;&#10;Description automatically generated with medium confidence">
            <a:extLst>
              <a:ext uri="{FF2B5EF4-FFF2-40B4-BE49-F238E27FC236}">
                <a16:creationId xmlns:a16="http://schemas.microsoft.com/office/drawing/2014/main" id="{E9CDA2EA-9300-4A6B-B0CD-A3AF576055A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253" y="4084956"/>
            <a:ext cx="3723084" cy="1705608"/>
          </a:xfrm>
          <a:prstGeom prst="rect">
            <a:avLst/>
          </a:prstGeom>
        </p:spPr>
      </p:pic>
      <p:pic>
        <p:nvPicPr>
          <p:cNvPr id="10" name="Picture 9" descr="A picture containing person, person, eating, young&#10;&#10;Description automatically generated">
            <a:extLst>
              <a:ext uri="{FF2B5EF4-FFF2-40B4-BE49-F238E27FC236}">
                <a16:creationId xmlns:a16="http://schemas.microsoft.com/office/drawing/2014/main" id="{D172D221-81FA-40F6-9357-5A0A6ECE2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885" y="4505498"/>
            <a:ext cx="1032811" cy="1156968"/>
          </a:xfrm>
          <a:prstGeom prst="rect">
            <a:avLst/>
          </a:prstGeom>
        </p:spPr>
      </p:pic>
      <mc:AlternateContent xmlns:mc="http://schemas.openxmlformats.org/markup-compatibility/2006">
        <mc:Choice xmlns:am3d="http://schemas.microsoft.com/office/drawing/2017/model3d" Requires="am3d">
          <p:graphicFrame>
            <p:nvGraphicFramePr>
              <p:cNvPr id="11" name="3D Model 10" descr="Shoes 1">
                <a:extLst>
                  <a:ext uri="{FF2B5EF4-FFF2-40B4-BE49-F238E27FC236}">
                    <a16:creationId xmlns:a16="http://schemas.microsoft.com/office/drawing/2014/main" id="{5F54A5B2-3F98-42E1-B7C1-915A75649703}"/>
                  </a:ext>
                </a:extLst>
              </p:cNvPr>
              <p:cNvGraphicFramePr>
                <a:graphicFrameLocks noChangeAspect="1"/>
              </p:cNvGraphicFramePr>
              <p:nvPr>
                <p:extLst>
                  <p:ext uri="{D42A27DB-BD31-4B8C-83A1-F6EECF244321}">
                    <p14:modId xmlns:p14="http://schemas.microsoft.com/office/powerpoint/2010/main" val="473371256"/>
                  </p:ext>
                </p:extLst>
              </p:nvPr>
            </p:nvGraphicFramePr>
            <p:xfrm>
              <a:off x="8143990" y="4705004"/>
              <a:ext cx="227641" cy="199505"/>
            </p:xfrm>
            <a:graphic>
              <a:graphicData uri="http://schemas.microsoft.com/office/drawing/2017/model3d">
                <am3d:model3d r:embed="rId4">
                  <am3d:spPr>
                    <a:xfrm>
                      <a:off x="0" y="0"/>
                      <a:ext cx="227641" cy="199505"/>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9193425" ay="4665427" az="9225017"/>
                    <am3d:postTrans dx="0" dy="0" dz="0"/>
                  </am3d:trans>
                  <am3d:raster rName="Office3DRenderer" rVer="16.0.8326">
                    <am3d:blip r:embed="rId5"/>
                  </am3d:raster>
                  <am3d:objViewport viewportSz="32995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Shoes 1">
                <a:extLst>
                  <a:ext uri="{FF2B5EF4-FFF2-40B4-BE49-F238E27FC236}">
                    <a16:creationId xmlns:a16="http://schemas.microsoft.com/office/drawing/2014/main" id="{5F54A5B2-3F98-42E1-B7C1-915A75649703}"/>
                  </a:ext>
                </a:extLst>
              </p:cNvPr>
              <p:cNvPicPr>
                <a:picLocks noGrp="1" noRot="1" noChangeAspect="1" noMove="1" noResize="1" noEditPoints="1" noAdjustHandles="1" noChangeArrowheads="1" noChangeShapeType="1" noCrop="1"/>
              </p:cNvPicPr>
              <p:nvPr/>
            </p:nvPicPr>
            <p:blipFill>
              <a:blip r:embed="rId5"/>
              <a:stretch>
                <a:fillRect/>
              </a:stretch>
            </p:blipFill>
            <p:spPr>
              <a:xfrm>
                <a:off x="8143990" y="4705004"/>
                <a:ext cx="227641" cy="199505"/>
              </a:xfrm>
              <a:prstGeom prst="rect">
                <a:avLst/>
              </a:prstGeom>
            </p:spPr>
          </p:pic>
        </mc:Fallback>
      </mc:AlternateContent>
    </p:spTree>
    <p:extLst>
      <p:ext uri="{BB962C8B-B14F-4D97-AF65-F5344CB8AC3E}">
        <p14:creationId xmlns:p14="http://schemas.microsoft.com/office/powerpoint/2010/main" val="352895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3" name="3D Model 12" descr="Shoes 1">
                <a:extLst>
                  <a:ext uri="{FF2B5EF4-FFF2-40B4-BE49-F238E27FC236}">
                    <a16:creationId xmlns:a16="http://schemas.microsoft.com/office/drawing/2014/main" id="{2AF1207B-D8AD-41E4-9A35-BE086AACE7F9}"/>
                  </a:ext>
                </a:extLst>
              </p:cNvPr>
              <p:cNvGraphicFramePr>
                <a:graphicFrameLocks noChangeAspect="1"/>
              </p:cNvGraphicFramePr>
              <p:nvPr>
                <p:extLst>
                  <p:ext uri="{D42A27DB-BD31-4B8C-83A1-F6EECF244321}">
                    <p14:modId xmlns:p14="http://schemas.microsoft.com/office/powerpoint/2010/main" val="3935352694"/>
                  </p:ext>
                </p:extLst>
              </p:nvPr>
            </p:nvGraphicFramePr>
            <p:xfrm>
              <a:off x="2256794" y="4858477"/>
              <a:ext cx="1122439" cy="1103416"/>
            </p:xfrm>
            <a:graphic>
              <a:graphicData uri="http://schemas.microsoft.com/office/drawing/2017/model3d">
                <am3d:model3d r:embed="rId2">
                  <am3d:spPr>
                    <a:xfrm>
                      <a:off x="0" y="0"/>
                      <a:ext cx="1122439" cy="1103416"/>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1048878" ay="3491212" az="898947"/>
                    <am3d:postTrans dx="0" dy="0" dz="0"/>
                  </am3d:trans>
                  <am3d:raster rName="Office3DRenderer" rVer="16.0.8326">
                    <am3d:blip r:embed="rId3"/>
                  </am3d:raster>
                  <am3d:objViewport viewportSz="15790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Shoes 1">
                <a:extLst>
                  <a:ext uri="{FF2B5EF4-FFF2-40B4-BE49-F238E27FC236}">
                    <a16:creationId xmlns:a16="http://schemas.microsoft.com/office/drawing/2014/main" id="{2AF1207B-D8AD-41E4-9A35-BE086AACE7F9}"/>
                  </a:ext>
                </a:extLst>
              </p:cNvPr>
              <p:cNvPicPr>
                <a:picLocks noGrp="1" noRot="1" noChangeAspect="1" noMove="1" noResize="1" noEditPoints="1" noAdjustHandles="1" noChangeArrowheads="1" noChangeShapeType="1" noCrop="1"/>
              </p:cNvPicPr>
              <p:nvPr/>
            </p:nvPicPr>
            <p:blipFill>
              <a:blip r:embed="rId3"/>
              <a:stretch>
                <a:fillRect/>
              </a:stretch>
            </p:blipFill>
            <p:spPr>
              <a:xfrm>
                <a:off x="2256794" y="4858477"/>
                <a:ext cx="1122439" cy="1103416"/>
              </a:xfrm>
              <a:prstGeom prst="rect">
                <a:avLst/>
              </a:prstGeom>
            </p:spPr>
          </p:pic>
        </mc:Fallback>
      </mc:AlternateContent>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3F40D-596F-4055-87DD-9F7DE00A606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About Us                                              </a:t>
            </a:r>
          </a:p>
        </p:txBody>
      </p:sp>
      <p:sp>
        <p:nvSpPr>
          <p:cNvPr id="7" name="Content Placeholder 6">
            <a:extLst>
              <a:ext uri="{FF2B5EF4-FFF2-40B4-BE49-F238E27FC236}">
                <a16:creationId xmlns:a16="http://schemas.microsoft.com/office/drawing/2014/main" id="{7BB39BA5-5796-432D-8702-3D3A96160542}"/>
              </a:ext>
            </a:extLst>
          </p:cNvPr>
          <p:cNvSpPr>
            <a:spLocks noGrp="1"/>
          </p:cNvSpPr>
          <p:nvPr>
            <p:ph sz="half" idx="2"/>
          </p:nvPr>
        </p:nvSpPr>
        <p:spPr>
          <a:xfrm>
            <a:off x="4818063" y="684213"/>
            <a:ext cx="6697663" cy="2884488"/>
          </a:xfrm>
        </p:spPr>
        <p:txBody>
          <a:bodyPr vert="horz" wrap="square" lIns="91440" tIns="45720" rIns="91440" bIns="45720" rtlCol="0" anchor="t">
            <a:normAutofit/>
          </a:bodyPr>
          <a:lstStyle/>
          <a:p>
            <a:r>
              <a:rPr lang="en-US" sz="2200" b="1" dirty="0"/>
              <a:t>Mission</a:t>
            </a:r>
            <a:r>
              <a:rPr lang="en-US" sz="2200" dirty="0"/>
              <a:t>:</a:t>
            </a:r>
          </a:p>
          <a:p>
            <a:r>
              <a:rPr lang="en-US" sz="2200" dirty="0"/>
              <a:t>The Women Veterans Support Services (WVSS) mission is to provide compassionate care to women veterans in times of crisis, ensure they receive the benefits to which they and their families are entitled and connect them to community support.  We also advocate on issues affecting women veterans.  Our service is not only locally but beyond the local boundaries.</a:t>
            </a:r>
          </a:p>
        </p:txBody>
      </p:sp>
      <p:sp>
        <p:nvSpPr>
          <p:cNvPr id="11" name="Content Placeholder 10">
            <a:extLst>
              <a:ext uri="{FF2B5EF4-FFF2-40B4-BE49-F238E27FC236}">
                <a16:creationId xmlns:a16="http://schemas.microsoft.com/office/drawing/2014/main" id="{D9233E39-A051-4829-B242-D95DA96D20CA}"/>
              </a:ext>
            </a:extLst>
          </p:cNvPr>
          <p:cNvSpPr>
            <a:spLocks noGrp="1"/>
          </p:cNvSpPr>
          <p:nvPr>
            <p:ph sz="half" idx="1"/>
          </p:nvPr>
        </p:nvSpPr>
        <p:spPr>
          <a:xfrm>
            <a:off x="4818063" y="3651250"/>
            <a:ext cx="6697663" cy="2732926"/>
          </a:xfrm>
        </p:spPr>
        <p:txBody>
          <a:bodyPr wrap="square" anchor="t">
            <a:normAutofit/>
          </a:bodyPr>
          <a:lstStyle/>
          <a:p>
            <a:r>
              <a:rPr lang="en-US" sz="2200" b="1" dirty="0"/>
              <a:t>Vision</a:t>
            </a:r>
            <a:r>
              <a:rPr lang="en-US" sz="2200" dirty="0"/>
              <a:t>: </a:t>
            </a:r>
          </a:p>
          <a:p>
            <a:r>
              <a:rPr lang="en-US" sz="2200" dirty="0"/>
              <a:t>WVSS vision is that we will provide a beacon of hope to women veterans in crisis. Through our services, these women and their families will have their dignity restored and will be empowered to take positive steps to move forward in their lives. This vision is to be fostered with the creation of the Deborah Center. </a:t>
            </a:r>
          </a:p>
          <a:p>
            <a:endParaRPr lang="en-US" sz="2200" dirty="0"/>
          </a:p>
        </p:txBody>
      </p:sp>
    </p:spTree>
    <p:extLst>
      <p:ext uri="{BB962C8B-B14F-4D97-AF65-F5344CB8AC3E}">
        <p14:creationId xmlns:p14="http://schemas.microsoft.com/office/powerpoint/2010/main" val="186985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6A050E6-67F3-403C-9712-9F27CCF56292}"/>
              </a:ext>
            </a:extLst>
          </p:cNvPr>
          <p:cNvSpPr>
            <a:spLocks noGrp="1"/>
          </p:cNvSpPr>
          <p:nvPr>
            <p:ph type="ctrTitle"/>
          </p:nvPr>
        </p:nvSpPr>
        <p:spPr>
          <a:xfrm>
            <a:off x="8842248" y="845552"/>
            <a:ext cx="2926080" cy="3104656"/>
          </a:xfrm>
        </p:spPr>
        <p:txBody>
          <a:bodyPr>
            <a:normAutofit/>
          </a:bodyPr>
          <a:lstStyle/>
          <a:p>
            <a:pPr algn="l"/>
            <a:r>
              <a:rPr lang="en-US" sz="4000" b="1" dirty="0">
                <a:latin typeface="Garamond" panose="02020404030301010803" pitchFamily="18" charset="0"/>
              </a:rPr>
              <a:t>Women Veterans</a:t>
            </a:r>
            <a:r>
              <a:rPr lang="en-US" sz="4000" dirty="0"/>
              <a:t>: </a:t>
            </a:r>
            <a:r>
              <a:rPr lang="en-US" sz="4000" dirty="0">
                <a:latin typeface="Garamond" panose="02020404030301010803" pitchFamily="18" charset="0"/>
              </a:rPr>
              <a:t>The Underserved</a:t>
            </a:r>
          </a:p>
        </p:txBody>
      </p:sp>
      <p:sp>
        <p:nvSpPr>
          <p:cNvPr id="3" name="Subtitle 2">
            <a:extLst>
              <a:ext uri="{FF2B5EF4-FFF2-40B4-BE49-F238E27FC236}">
                <a16:creationId xmlns:a16="http://schemas.microsoft.com/office/drawing/2014/main" id="{80AA4659-5E23-4493-9894-4441E8F0B444}"/>
              </a:ext>
            </a:extLst>
          </p:cNvPr>
          <p:cNvSpPr>
            <a:spLocks noGrp="1"/>
          </p:cNvSpPr>
          <p:nvPr>
            <p:ph type="subTitle" idx="1"/>
          </p:nvPr>
        </p:nvSpPr>
        <p:spPr>
          <a:xfrm>
            <a:off x="7888007" y="3957582"/>
            <a:ext cx="4002028" cy="2054866"/>
          </a:xfrm>
        </p:spPr>
        <p:txBody>
          <a:bodyPr>
            <a:normAutofit/>
          </a:bodyPr>
          <a:lstStyle/>
          <a:p>
            <a:r>
              <a:rPr lang="en-US" sz="2800" dirty="0"/>
              <a:t>The Red Shoes Experience</a:t>
            </a:r>
          </a:p>
          <a:p>
            <a:r>
              <a:rPr lang="en-US" sz="2000" dirty="0"/>
              <a:t> </a:t>
            </a:r>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group of people standing together in uniform&#10;&#10;Description automatically generated">
            <a:extLst>
              <a:ext uri="{FF2B5EF4-FFF2-40B4-BE49-F238E27FC236}">
                <a16:creationId xmlns:a16="http://schemas.microsoft.com/office/drawing/2014/main" id="{16BFABC7-3E66-4AF6-8156-8EB86B0B4C9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029" b="-2"/>
          <a:stretch/>
        </p:blipFill>
        <p:spPr>
          <a:xfrm>
            <a:off x="1033315" y="716689"/>
            <a:ext cx="6714638" cy="462214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F22B043C-8CF8-4D5B-ACAB-F3547F38DF1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Air_Force_Basic_Training_Formati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mc:AlternateContent xmlns:mc="http://schemas.openxmlformats.org/markup-compatibility/2006">
        <mc:Choice xmlns:am3d="http://schemas.microsoft.com/office/drawing/2017/model3d" Requires="am3d">
          <p:graphicFrame>
            <p:nvGraphicFramePr>
              <p:cNvPr id="8" name="3D Model 7" descr="Shoes 1">
                <a:extLst>
                  <a:ext uri="{FF2B5EF4-FFF2-40B4-BE49-F238E27FC236}">
                    <a16:creationId xmlns:a16="http://schemas.microsoft.com/office/drawing/2014/main" id="{2991A86E-FA00-458E-89A0-B2A353D94A14}"/>
                  </a:ext>
                </a:extLst>
              </p:cNvPr>
              <p:cNvGraphicFramePr>
                <a:graphicFrameLocks noChangeAspect="1"/>
              </p:cNvGraphicFramePr>
              <p:nvPr>
                <p:extLst>
                  <p:ext uri="{D42A27DB-BD31-4B8C-83A1-F6EECF244321}">
                    <p14:modId xmlns:p14="http://schemas.microsoft.com/office/powerpoint/2010/main" val="4252507814"/>
                  </p:ext>
                </p:extLst>
              </p:nvPr>
            </p:nvGraphicFramePr>
            <p:xfrm>
              <a:off x="9472583" y="4546687"/>
              <a:ext cx="1807017" cy="1521698"/>
            </p:xfrm>
            <a:graphic>
              <a:graphicData uri="http://schemas.microsoft.com/office/drawing/2017/model3d">
                <am3d:model3d r:embed="rId5">
                  <am3d:spPr>
                    <a:xfrm>
                      <a:off x="0" y="0"/>
                      <a:ext cx="1807017" cy="1521698"/>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66320" ay="3429066" az="-55529"/>
                    <am3d:postTrans dx="0" dy="0" dz="0"/>
                  </am3d:trans>
                  <am3d:raster rName="Office3DRenderer" rVer="16.0.8326">
                    <am3d:blip r:embed="rId6"/>
                  </am3d:raster>
                  <am3d:objViewport viewportSz="25488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Shoes 1">
                <a:extLst>
                  <a:ext uri="{FF2B5EF4-FFF2-40B4-BE49-F238E27FC236}">
                    <a16:creationId xmlns:a16="http://schemas.microsoft.com/office/drawing/2014/main" id="{2991A86E-FA00-458E-89A0-B2A353D94A14}"/>
                  </a:ext>
                </a:extLst>
              </p:cNvPr>
              <p:cNvPicPr>
                <a:picLocks noGrp="1" noRot="1" noChangeAspect="1" noMove="1" noResize="1" noEditPoints="1" noAdjustHandles="1" noChangeArrowheads="1" noChangeShapeType="1" noCrop="1"/>
              </p:cNvPicPr>
              <p:nvPr/>
            </p:nvPicPr>
            <p:blipFill>
              <a:blip r:embed="rId6"/>
              <a:stretch>
                <a:fillRect/>
              </a:stretch>
            </p:blipFill>
            <p:spPr>
              <a:xfrm>
                <a:off x="9472583" y="4546687"/>
                <a:ext cx="1807017" cy="1521698"/>
              </a:xfrm>
              <a:prstGeom prst="rect">
                <a:avLst/>
              </a:prstGeom>
            </p:spPr>
          </p:pic>
        </mc:Fallback>
      </mc:AlternateContent>
    </p:spTree>
    <p:extLst>
      <p:ext uri="{BB962C8B-B14F-4D97-AF65-F5344CB8AC3E}">
        <p14:creationId xmlns:p14="http://schemas.microsoft.com/office/powerpoint/2010/main" val="257976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D8E7-A46F-4A40-966C-9066AA01D96D}"/>
              </a:ext>
            </a:extLst>
          </p:cNvPr>
          <p:cNvSpPr>
            <a:spLocks noGrp="1"/>
          </p:cNvSpPr>
          <p:nvPr>
            <p:ph type="title"/>
          </p:nvPr>
        </p:nvSpPr>
        <p:spPr/>
        <p:txBody>
          <a:bodyPr/>
          <a:lstStyle/>
          <a:p>
            <a:r>
              <a:rPr lang="en-US" dirty="0"/>
              <a:t>The Red Shoes Experience….Four Programs</a:t>
            </a:r>
          </a:p>
        </p:txBody>
      </p:sp>
      <p:sp>
        <p:nvSpPr>
          <p:cNvPr id="3" name="Content Placeholder 2">
            <a:extLst>
              <a:ext uri="{FF2B5EF4-FFF2-40B4-BE49-F238E27FC236}">
                <a16:creationId xmlns:a16="http://schemas.microsoft.com/office/drawing/2014/main" id="{DD43AA59-C050-4A38-81E9-4D6D5D7DC89C}"/>
              </a:ext>
            </a:extLst>
          </p:cNvPr>
          <p:cNvSpPr>
            <a:spLocks noGrp="1"/>
          </p:cNvSpPr>
          <p:nvPr>
            <p:ph idx="1"/>
          </p:nvPr>
        </p:nvSpPr>
        <p:spPr>
          <a:xfrm>
            <a:off x="3441468" y="1825625"/>
            <a:ext cx="8129847" cy="4309168"/>
          </a:xfrm>
        </p:spPr>
        <p:txBody>
          <a:bodyPr>
            <a:normAutofit fontScale="92500" lnSpcReduction="20000"/>
          </a:bodyPr>
          <a:lstStyle/>
          <a:p>
            <a:pPr lvl="0"/>
            <a:r>
              <a:rPr lang="en-US" b="1" dirty="0"/>
              <a:t> Red Shoe</a:t>
            </a:r>
            <a:r>
              <a:rPr lang="en-US" dirty="0"/>
              <a:t>, our original shoe program addresses the Homeless and crisis for woman veterans.</a:t>
            </a:r>
          </a:p>
          <a:p>
            <a:pPr lvl="0"/>
            <a:r>
              <a:rPr lang="en-US" dirty="0"/>
              <a:t> </a:t>
            </a:r>
            <a:r>
              <a:rPr lang="en-US" b="1" dirty="0"/>
              <a:t>Protective Red Shoe,</a:t>
            </a:r>
            <a:r>
              <a:rPr lang="en-US" dirty="0"/>
              <a:t> which is our new Federally funded pilot Program that addresses Domestic Violence and Sexual Assault among our active duty and veterans.</a:t>
            </a:r>
          </a:p>
          <a:p>
            <a:pPr lvl="0"/>
            <a:r>
              <a:rPr lang="en-US" b="1" dirty="0"/>
              <a:t> H.E.R. Redefined</a:t>
            </a:r>
            <a:r>
              <a:rPr lang="en-US" dirty="0"/>
              <a:t>, which addresses the total woman recovery and two support groups a) women military/veterans b) military spouses (teleconferenced with workbooks).</a:t>
            </a:r>
          </a:p>
          <a:p>
            <a:pPr lvl="0"/>
            <a:r>
              <a:rPr lang="en-US" dirty="0"/>
              <a:t> </a:t>
            </a:r>
            <a:r>
              <a:rPr lang="en-US" b="1" dirty="0"/>
              <a:t>Ready4Work</a:t>
            </a:r>
            <a:r>
              <a:rPr lang="en-US" dirty="0"/>
              <a:t>, assists with job preparation, job placement.</a:t>
            </a:r>
          </a:p>
          <a:p>
            <a:pPr marL="0" indent="0">
              <a:buNone/>
            </a:pPr>
            <a:r>
              <a:rPr lang="en-US" dirty="0"/>
              <a:t> </a:t>
            </a:r>
          </a:p>
          <a:p>
            <a:endParaRPr lang="en-US" dirty="0"/>
          </a:p>
        </p:txBody>
      </p:sp>
      <mc:AlternateContent xmlns:mc="http://schemas.openxmlformats.org/markup-compatibility/2006">
        <mc:Choice xmlns:am3d="http://schemas.microsoft.com/office/drawing/2017/model3d" Requires="am3d">
          <p:graphicFrame>
            <p:nvGraphicFramePr>
              <p:cNvPr id="5" name="3D Model 4" descr="Sienna Sneakers">
                <a:extLst>
                  <a:ext uri="{FF2B5EF4-FFF2-40B4-BE49-F238E27FC236}">
                    <a16:creationId xmlns:a16="http://schemas.microsoft.com/office/drawing/2014/main" id="{4E8D1F65-1F4A-409A-85C9-C1DDBCBDA1DC}"/>
                  </a:ext>
                </a:extLst>
              </p:cNvPr>
              <p:cNvGraphicFramePr>
                <a:graphicFrameLocks noChangeAspect="1"/>
              </p:cNvGraphicFramePr>
              <p:nvPr>
                <p:extLst>
                  <p:ext uri="{D42A27DB-BD31-4B8C-83A1-F6EECF244321}">
                    <p14:modId xmlns:p14="http://schemas.microsoft.com/office/powerpoint/2010/main" val="1512812973"/>
                  </p:ext>
                </p:extLst>
              </p:nvPr>
            </p:nvGraphicFramePr>
            <p:xfrm>
              <a:off x="2327564" y="2383893"/>
              <a:ext cx="1113903" cy="632358"/>
            </p:xfrm>
            <a:graphic>
              <a:graphicData uri="http://schemas.microsoft.com/office/drawing/2017/model3d">
                <am3d:model3d r:embed="rId2">
                  <am3d:spPr>
                    <a:xfrm>
                      <a:off x="0" y="0"/>
                      <a:ext cx="1113903" cy="632358"/>
                    </a:xfrm>
                    <a:prstGeom prst="rect">
                      <a:avLst/>
                    </a:prstGeom>
                  </am3d:spPr>
                  <am3d:camera>
                    <am3d:pos x="0" y="0" z="60694489"/>
                    <am3d:up dx="0" dy="36000000" dz="0"/>
                    <am3d:lookAt x="0" y="0" z="0"/>
                    <am3d:perspective fov="2700000"/>
                  </am3d:camera>
                  <am3d:trans>
                    <am3d:meterPerModelUnit n="3714833" d="1000000"/>
                    <am3d:preTrans dx="-6698091" dy="-7884055" dz="-4401268"/>
                    <am3d:scale>
                      <am3d:sx n="1000000" d="1000000"/>
                      <am3d:sy n="1000000" d="1000000"/>
                      <am3d:sz n="1000000" d="1000000"/>
                    </am3d:scale>
                    <am3d:rot ax="10118100" ay="4826503" az="10127327"/>
                    <am3d:postTrans dx="0" dy="0" dz="0"/>
                  </am3d:trans>
                  <am3d:raster rName="Office3DRenderer" rVer="16.0.8326">
                    <am3d:blip r:embed="rId3"/>
                  </am3d:raster>
                  <am3d:objViewport viewportSz="12852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ienna Sneakers">
                <a:extLst>
                  <a:ext uri="{FF2B5EF4-FFF2-40B4-BE49-F238E27FC236}">
                    <a16:creationId xmlns:a16="http://schemas.microsoft.com/office/drawing/2014/main" id="{4E8D1F65-1F4A-409A-85C9-C1DDBCBDA1DC}"/>
                  </a:ext>
                </a:extLst>
              </p:cNvPr>
              <p:cNvPicPr>
                <a:picLocks noGrp="1" noRot="1" noChangeAspect="1" noMove="1" noResize="1" noEditPoints="1" noAdjustHandles="1" noChangeArrowheads="1" noChangeShapeType="1" noCrop="1"/>
              </p:cNvPicPr>
              <p:nvPr/>
            </p:nvPicPr>
            <p:blipFill>
              <a:blip r:embed="rId3"/>
              <a:stretch>
                <a:fillRect/>
              </a:stretch>
            </p:blipFill>
            <p:spPr>
              <a:xfrm>
                <a:off x="2327564" y="2383893"/>
                <a:ext cx="1113903" cy="63235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Female Red Shoes">
                <a:extLst>
                  <a:ext uri="{FF2B5EF4-FFF2-40B4-BE49-F238E27FC236}">
                    <a16:creationId xmlns:a16="http://schemas.microsoft.com/office/drawing/2014/main" id="{B28E5C6D-3E6B-4520-9D9D-63555C5EB970}"/>
                  </a:ext>
                </a:extLst>
              </p:cNvPr>
              <p:cNvGraphicFramePr>
                <a:graphicFrameLocks noChangeAspect="1"/>
              </p:cNvGraphicFramePr>
              <p:nvPr>
                <p:extLst>
                  <p:ext uri="{D42A27DB-BD31-4B8C-83A1-F6EECF244321}">
                    <p14:modId xmlns:p14="http://schemas.microsoft.com/office/powerpoint/2010/main" val="4281346234"/>
                  </p:ext>
                </p:extLst>
              </p:nvPr>
            </p:nvGraphicFramePr>
            <p:xfrm>
              <a:off x="2327564" y="3291840"/>
              <a:ext cx="1113903" cy="821310"/>
            </p:xfrm>
            <a:graphic>
              <a:graphicData uri="http://schemas.microsoft.com/office/drawing/2017/model3d">
                <am3d:model3d r:embed="rId4">
                  <am3d:spPr>
                    <a:xfrm>
                      <a:off x="0" y="0"/>
                      <a:ext cx="1113903" cy="821310"/>
                    </a:xfrm>
                    <a:prstGeom prst="rect">
                      <a:avLst/>
                    </a:prstGeom>
                  </am3d:spPr>
                  <am3d:camera>
                    <am3d:pos x="0" y="0" z="62276022"/>
                    <am3d:up dx="0" dy="36000000" dz="0"/>
                    <am3d:lookAt x="0" y="0" z="0"/>
                    <am3d:perspective fov="2700000"/>
                  </am3d:camera>
                  <am3d:trans>
                    <am3d:meterPerModelUnit n="3568850" d="1000000"/>
                    <am3d:preTrans dx="0" dy="-4628688" dz="-2774733"/>
                    <am3d:scale>
                      <am3d:sx n="1000000" d="1000000"/>
                      <am3d:sy n="1000000" d="1000000"/>
                      <am3d:sz n="1000000" d="1000000"/>
                    </am3d:scale>
                    <am3d:rot ay="5400000"/>
                    <am3d:postTrans dx="0" dy="0" dz="0"/>
                  </am3d:trans>
                  <am3d:raster rName="Office3DRenderer" rVer="16.0.8326">
                    <am3d:blip r:embed="rId5"/>
                  </am3d:raster>
                  <am3d:objViewport viewportSz="14774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Female Red Shoes">
                <a:extLst>
                  <a:ext uri="{FF2B5EF4-FFF2-40B4-BE49-F238E27FC236}">
                    <a16:creationId xmlns:a16="http://schemas.microsoft.com/office/drawing/2014/main" id="{B28E5C6D-3E6B-4520-9D9D-63555C5EB970}"/>
                  </a:ext>
                </a:extLst>
              </p:cNvPr>
              <p:cNvPicPr>
                <a:picLocks noGrp="1" noRot="1" noChangeAspect="1" noMove="1" noResize="1" noEditPoints="1" noAdjustHandles="1" noChangeArrowheads="1" noChangeShapeType="1" noCrop="1"/>
              </p:cNvPicPr>
              <p:nvPr/>
            </p:nvPicPr>
            <p:blipFill>
              <a:blip r:embed="rId5"/>
              <a:stretch>
                <a:fillRect/>
              </a:stretch>
            </p:blipFill>
            <p:spPr>
              <a:xfrm>
                <a:off x="2327564" y="3291840"/>
                <a:ext cx="1113903" cy="82131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descr="Shoes 1">
                <a:extLst>
                  <a:ext uri="{FF2B5EF4-FFF2-40B4-BE49-F238E27FC236}">
                    <a16:creationId xmlns:a16="http://schemas.microsoft.com/office/drawing/2014/main" id="{F3ED0EDC-303C-4E25-9F79-5DAD91D7B429}"/>
                  </a:ext>
                </a:extLst>
              </p:cNvPr>
              <p:cNvGraphicFramePr>
                <a:graphicFrameLocks noChangeAspect="1"/>
              </p:cNvGraphicFramePr>
              <p:nvPr>
                <p:extLst>
                  <p:ext uri="{D42A27DB-BD31-4B8C-83A1-F6EECF244321}">
                    <p14:modId xmlns:p14="http://schemas.microsoft.com/office/powerpoint/2010/main" val="1160194792"/>
                  </p:ext>
                </p:extLst>
              </p:nvPr>
            </p:nvGraphicFramePr>
            <p:xfrm>
              <a:off x="2444734" y="4538780"/>
              <a:ext cx="999106" cy="1170381"/>
            </p:xfrm>
            <a:graphic>
              <a:graphicData uri="http://schemas.microsoft.com/office/drawing/2017/model3d">
                <am3d:model3d r:embed="rId6">
                  <am3d:spPr>
                    <a:xfrm>
                      <a:off x="0" y="0"/>
                      <a:ext cx="999106" cy="1170381"/>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1730171" ay="-2585139" az="-1236671"/>
                    <am3d:postTrans dx="0" dy="0" dz="0"/>
                  </am3d:trans>
                  <am3d:raster rName="Office3DRenderer" rVer="16.0.8326">
                    <am3d:blip r:embed="rId7"/>
                  </am3d:raster>
                  <am3d:objViewport viewportSz="145584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Shoes 1">
                <a:extLst>
                  <a:ext uri="{FF2B5EF4-FFF2-40B4-BE49-F238E27FC236}">
                    <a16:creationId xmlns:a16="http://schemas.microsoft.com/office/drawing/2014/main" id="{F3ED0EDC-303C-4E25-9F79-5DAD91D7B429}"/>
                  </a:ext>
                </a:extLst>
              </p:cNvPr>
              <p:cNvPicPr>
                <a:picLocks noGrp="1" noRot="1" noChangeAspect="1" noMove="1" noResize="1" noEditPoints="1" noAdjustHandles="1" noChangeArrowheads="1" noChangeShapeType="1" noCrop="1"/>
              </p:cNvPicPr>
              <p:nvPr/>
            </p:nvPicPr>
            <p:blipFill>
              <a:blip r:embed="rId7"/>
              <a:stretch>
                <a:fillRect/>
              </a:stretch>
            </p:blipFill>
            <p:spPr>
              <a:xfrm>
                <a:off x="2444734" y="4538780"/>
                <a:ext cx="999106" cy="1170381"/>
              </a:xfrm>
              <a:prstGeom prst="rect">
                <a:avLst/>
              </a:prstGeom>
            </p:spPr>
          </p:pic>
        </mc:Fallback>
      </mc:AlternateContent>
      <p:pic>
        <p:nvPicPr>
          <p:cNvPr id="9" name="Picture 8" descr="A picture containing knife, drawing&#10;&#10;Description automatically generated">
            <a:extLst>
              <a:ext uri="{FF2B5EF4-FFF2-40B4-BE49-F238E27FC236}">
                <a16:creationId xmlns:a16="http://schemas.microsoft.com/office/drawing/2014/main" id="{5D905C9A-B028-4418-A429-BC1DBBE8A2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5704" y="1621011"/>
            <a:ext cx="638745" cy="632358"/>
          </a:xfrm>
          <a:prstGeom prst="rect">
            <a:avLst/>
          </a:prstGeom>
        </p:spPr>
      </p:pic>
    </p:spTree>
    <p:extLst>
      <p:ext uri="{BB962C8B-B14F-4D97-AF65-F5344CB8AC3E}">
        <p14:creationId xmlns:p14="http://schemas.microsoft.com/office/powerpoint/2010/main" val="33175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976D-076A-4109-9869-C571BC4BA61D}"/>
              </a:ext>
            </a:extLst>
          </p:cNvPr>
          <p:cNvSpPr>
            <a:spLocks noGrp="1"/>
          </p:cNvSpPr>
          <p:nvPr>
            <p:ph type="title"/>
          </p:nvPr>
        </p:nvSpPr>
        <p:spPr>
          <a:xfrm>
            <a:off x="838200" y="365126"/>
            <a:ext cx="10515600" cy="1022242"/>
          </a:xfrm>
        </p:spPr>
        <p:txBody>
          <a:bodyPr/>
          <a:lstStyle/>
          <a:p>
            <a:r>
              <a:rPr lang="en-US" b="1" dirty="0"/>
              <a:t>Thank you!</a:t>
            </a:r>
          </a:p>
        </p:txBody>
      </p:sp>
      <p:sp>
        <p:nvSpPr>
          <p:cNvPr id="3" name="Content Placeholder 2">
            <a:extLst>
              <a:ext uri="{FF2B5EF4-FFF2-40B4-BE49-F238E27FC236}">
                <a16:creationId xmlns:a16="http://schemas.microsoft.com/office/drawing/2014/main" id="{169A6786-91DF-4523-B486-F54E23145A2A}"/>
              </a:ext>
            </a:extLst>
          </p:cNvPr>
          <p:cNvSpPr>
            <a:spLocks noGrp="1"/>
          </p:cNvSpPr>
          <p:nvPr>
            <p:ph idx="1"/>
          </p:nvPr>
        </p:nvSpPr>
        <p:spPr>
          <a:xfrm>
            <a:off x="599090" y="1387367"/>
            <a:ext cx="10202576" cy="3862550"/>
          </a:xfrm>
        </p:spPr>
        <p:txBody>
          <a:bodyPr>
            <a:normAutofit/>
          </a:bodyPr>
          <a:lstStyle/>
          <a:p>
            <a:r>
              <a:rPr lang="en-US" dirty="0"/>
              <a:t>No matter what your footgear is, come to us in crisis for direct support or referrals we have it here to support.</a:t>
            </a:r>
          </a:p>
          <a:p>
            <a:r>
              <a:rPr lang="en-US" b="1" dirty="0"/>
              <a:t>If you need us and can’t talk, then text us  @ 919-696-9572</a:t>
            </a:r>
          </a:p>
          <a:p>
            <a:r>
              <a:rPr lang="en-US" dirty="0"/>
              <a:t>We operate from donations, grants and in-kind. No salaries are paid by donations, they only support the programs.  </a:t>
            </a:r>
          </a:p>
          <a:p>
            <a:r>
              <a:rPr lang="en-US" dirty="0"/>
              <a:t>You can donate today by </a:t>
            </a:r>
            <a:r>
              <a:rPr lang="en-US" dirty="0" err="1"/>
              <a:t>cash.app</a:t>
            </a:r>
            <a:r>
              <a:rPr lang="en-US" dirty="0"/>
              <a:t> to       $</a:t>
            </a:r>
            <a:r>
              <a:rPr lang="en-US" dirty="0" err="1"/>
              <a:t>wvssncredshoe</a:t>
            </a:r>
            <a:r>
              <a:rPr lang="en-US" dirty="0"/>
              <a:t>  </a:t>
            </a:r>
          </a:p>
          <a:p>
            <a:pPr marL="0" indent="0">
              <a:buNone/>
            </a:pPr>
            <a:r>
              <a:rPr lang="en-US" dirty="0"/>
              <a:t>   Contact me by email        p.harris@wvss-nc.org  Patricia A Harris   </a:t>
            </a:r>
          </a:p>
          <a:p>
            <a:pPr marL="0" indent="0">
              <a:buNone/>
            </a:pPr>
            <a:r>
              <a:rPr lang="en-US" dirty="0"/>
              <a:t>   Visit us on Facebook                                                                       </a:t>
            </a:r>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674F53CC-91C7-4115-9EB5-A3594CAF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617" y="3675881"/>
            <a:ext cx="427511" cy="4757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4" name="3D Model 3" descr="Shoes 1">
                <a:extLst>
                  <a:ext uri="{FF2B5EF4-FFF2-40B4-BE49-F238E27FC236}">
                    <a16:creationId xmlns:a16="http://schemas.microsoft.com/office/drawing/2014/main" id="{847184BC-FB56-48A9-A0E2-778EA1F89917}"/>
                  </a:ext>
                </a:extLst>
              </p:cNvPr>
              <p:cNvGraphicFramePr>
                <a:graphicFrameLocks noChangeAspect="1"/>
              </p:cNvGraphicFramePr>
              <p:nvPr>
                <p:extLst>
                  <p:ext uri="{D42A27DB-BD31-4B8C-83A1-F6EECF244321}">
                    <p14:modId xmlns:p14="http://schemas.microsoft.com/office/powerpoint/2010/main" val="3606490419"/>
                  </p:ext>
                </p:extLst>
              </p:nvPr>
            </p:nvGraphicFramePr>
            <p:xfrm>
              <a:off x="7182775" y="4998067"/>
              <a:ext cx="1571038" cy="1325563"/>
            </p:xfrm>
            <a:graphic>
              <a:graphicData uri="http://schemas.microsoft.com/office/drawing/2017/model3d">
                <am3d:model3d r:embed="rId3">
                  <am3d:spPr>
                    <a:xfrm>
                      <a:off x="0" y="0"/>
                      <a:ext cx="1571038" cy="1325563"/>
                    </a:xfrm>
                    <a:prstGeom prst="rect">
                      <a:avLst/>
                    </a:prstGeom>
                  </am3d:spPr>
                  <am3d:camera>
                    <am3d:pos x="0" y="0" z="71489011"/>
                    <am3d:up dx="0" dy="36000000" dz="0"/>
                    <am3d:lookAt x="0" y="0" z="0"/>
                    <am3d:perspective fov="2700000"/>
                  </am3d:camera>
                  <am3d:trans>
                    <am3d:meterPerModelUnit n="4768274" d="1000000"/>
                    <am3d:preTrans dx="0" dy="0" dz="0"/>
                    <am3d:scale>
                      <am3d:sx n="1000000" d="1000000"/>
                      <am3d:sy n="1000000" d="1000000"/>
                      <am3d:sz n="1000000" d="1000000"/>
                    </am3d:scale>
                    <am3d:rot ax="-156" ay="3262102" az="-138"/>
                    <am3d:postTrans dx="0" dy="0" dz="0"/>
                  </am3d:trans>
                  <am3d:raster rName="Office3DRenderer" rVer="16.0.8326">
                    <am3d:blip r:embed="rId4"/>
                  </am3d:raster>
                  <am3d:objViewport viewportSz="219290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Shoes 1">
                <a:extLst>
                  <a:ext uri="{FF2B5EF4-FFF2-40B4-BE49-F238E27FC236}">
                    <a16:creationId xmlns:a16="http://schemas.microsoft.com/office/drawing/2014/main" id="{847184BC-FB56-48A9-A0E2-778EA1F89917}"/>
                  </a:ext>
                </a:extLst>
              </p:cNvPr>
              <p:cNvPicPr>
                <a:picLocks noGrp="1" noRot="1" noChangeAspect="1" noMove="1" noResize="1" noEditPoints="1" noAdjustHandles="1" noChangeArrowheads="1" noChangeShapeType="1" noCrop="1"/>
              </p:cNvPicPr>
              <p:nvPr/>
            </p:nvPicPr>
            <p:blipFill>
              <a:blip r:embed="rId4"/>
              <a:stretch>
                <a:fillRect/>
              </a:stretch>
            </p:blipFill>
            <p:spPr>
              <a:xfrm>
                <a:off x="7182775" y="4998067"/>
                <a:ext cx="1571038" cy="1325563"/>
              </a:xfrm>
              <a:prstGeom prst="rect">
                <a:avLst/>
              </a:prstGeom>
            </p:spPr>
          </p:pic>
        </mc:Fallback>
      </mc:AlternateContent>
    </p:spTree>
    <p:extLst>
      <p:ext uri="{BB962C8B-B14F-4D97-AF65-F5344CB8AC3E}">
        <p14:creationId xmlns:p14="http://schemas.microsoft.com/office/powerpoint/2010/main" val="197829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438</Words>
  <Application>Microsoft Office PowerPoint</Application>
  <PresentationFormat>Widescreen</PresentationFormat>
  <Paragraphs>31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The Call for Action – We Answered  </vt:lpstr>
      <vt:lpstr>About Us                                              </vt:lpstr>
      <vt:lpstr>Women Veterans: The Underserved</vt:lpstr>
      <vt:lpstr>The Red Shoes Experience….Four Programs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Alston Harris</dc:creator>
  <cp:lastModifiedBy>Patricia Alston Harris</cp:lastModifiedBy>
  <cp:revision>6</cp:revision>
  <dcterms:created xsi:type="dcterms:W3CDTF">2020-06-27T22:49:41Z</dcterms:created>
  <dcterms:modified xsi:type="dcterms:W3CDTF">2020-10-26T19:00:30Z</dcterms:modified>
</cp:coreProperties>
</file>